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5" r:id="rId4"/>
  </p:sldMasterIdLst>
  <p:notesMasterIdLst>
    <p:notesMasterId r:id="rId20"/>
  </p:notesMasterIdLst>
  <p:sldIdLst>
    <p:sldId id="256" r:id="rId5"/>
    <p:sldId id="1013" r:id="rId6"/>
    <p:sldId id="1018" r:id="rId7"/>
    <p:sldId id="1031" r:id="rId8"/>
    <p:sldId id="775" r:id="rId9"/>
    <p:sldId id="1020" r:id="rId10"/>
    <p:sldId id="1019" r:id="rId11"/>
    <p:sldId id="1023" r:id="rId12"/>
    <p:sldId id="1027" r:id="rId13"/>
    <p:sldId id="1028" r:id="rId14"/>
    <p:sldId id="956" r:id="rId15"/>
    <p:sldId id="1029" r:id="rId16"/>
    <p:sldId id="1030" r:id="rId17"/>
    <p:sldId id="1017" r:id="rId18"/>
    <p:sldId id="26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DB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6"/>
    <p:restoredTop sz="73418" autoAdjust="0"/>
  </p:normalViewPr>
  <p:slideViewPr>
    <p:cSldViewPr snapToGrid="0" snapToObjects="1">
      <p:cViewPr varScale="1">
        <p:scale>
          <a:sx n="83" d="100"/>
          <a:sy n="83" d="100"/>
        </p:scale>
        <p:origin x="2118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4F3A82-F637-1543-8C13-D12BDF0F499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67F53-BA33-7E40-958D-01A6607E9B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15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Approximately 10 minutes is needed for this session.</a:t>
            </a:r>
          </a:p>
          <a:p>
            <a:endParaRPr lang="en-US" i="1" dirty="0"/>
          </a:p>
          <a:p>
            <a:r>
              <a:rPr lang="en-US" i="1" dirty="0"/>
              <a:t>Notes</a:t>
            </a:r>
            <a:r>
              <a:rPr lang="en-US" i="1" baseline="0" dirty="0"/>
              <a:t> are provided to help you lead the presentation.</a:t>
            </a:r>
          </a:p>
          <a:p>
            <a:r>
              <a:rPr lang="en-US" i="1" baseline="0" dirty="0"/>
              <a:t>Notes in italics are for your attention only.</a:t>
            </a:r>
            <a:endParaRPr lang="en-US" i="1" dirty="0"/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1" baseline="0" dirty="0"/>
              <a:t>Provide copies of ‘Reading at Home Booklet 2’ from Oxford Owl for each parent.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87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every day.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62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these video tutorials on the Ruth Miskin website to find out more about the PSC:</a:t>
            </a:r>
          </a:p>
          <a:p>
            <a:endParaRPr lang="en-US" dirty="0"/>
          </a:p>
          <a:p>
            <a:r>
              <a:rPr lang="en-US" dirty="0"/>
              <a:t>Understanding Phonics</a:t>
            </a:r>
          </a:p>
          <a:p>
            <a:r>
              <a:rPr lang="en-US" dirty="0"/>
              <a:t>The Phonics Screening Check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801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2E07CC-6AAD-1047-BB31-41E7C9B8EA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56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Remember that all parents have the power to change outcomes for their children.</a:t>
            </a:r>
            <a:endParaRPr lang="en-US" dirty="0">
              <a:solidFill>
                <a:srgbClr val="FF0000"/>
              </a:solidFill>
            </a:endParaRPr>
          </a:p>
          <a:p>
            <a:endParaRPr lang="en-US" baseline="0" dirty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061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i="1" baseline="0" dirty="0"/>
              <a:t>Read quote.</a:t>
            </a:r>
          </a:p>
          <a:p>
            <a:br>
              <a:rPr lang="en-GB" dirty="0"/>
            </a:br>
            <a:r>
              <a:rPr lang="en-GB" dirty="0"/>
              <a:t>By the end of Year 1, we want all of our children to be able to </a:t>
            </a:r>
            <a:r>
              <a:rPr lang="en-US" i="0" baseline="0" dirty="0"/>
              <a:t>read accurately – to read both familiar and unfamiliar words - so that they can go on to become a fluent, enthusiastic reader.</a:t>
            </a:r>
          </a:p>
          <a:p>
            <a:endParaRPr lang="en-US" i="0" baseline="0" dirty="0"/>
          </a:p>
          <a:p>
            <a:r>
              <a:rPr lang="en-US" i="0" baseline="0" dirty="0"/>
              <a:t>The Phonics Screening Check in June in year 1 is a word reading test to check children can read sounds in words accurately.</a:t>
            </a:r>
          </a:p>
          <a:p>
            <a:r>
              <a:rPr lang="en-US" i="0" baseline="0" dirty="0"/>
              <a:t>Accurate word reading at 6 is a predictor of future success.</a:t>
            </a:r>
            <a:endParaRPr lang="en-GB" dirty="0"/>
          </a:p>
          <a:p>
            <a:endParaRPr lang="en-US" i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10C2BD-ABBD-1C45-BDAB-44A2829FA1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7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complete the phonics screening check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 the end of Year 1 so that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parents can be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confident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children are being taught to read successfully. 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read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words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It takes between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and five minutes.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do not manage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read </a:t>
            </a:r>
            <a:r>
              <a:rPr lang="en-US" sz="1400" b="1" i="1" u="sng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32</a:t>
            </a:r>
            <a:r>
              <a:rPr lang="en-US" sz="1200" b="1" kern="1200" dirty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the words successfully, they are given extra support, and repeat the check at the end of Year 2. 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 that all children will be able to read accurately before they begin Year 3.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1617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latin typeface="Times New Roman" pitchFamily="18" charset="0"/>
                <a:ea typeface="MS PGothic" pitchFamily="34" charset="-128"/>
                <a:cs typeface="Arial" charset="0"/>
              </a:rPr>
              <a:t>Copyright Ruth Miskin Literacy</a:t>
            </a:r>
          </a:p>
        </p:txBody>
      </p:sp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493771-02BD-46DE-BA36-AA48EE88E1EF}" type="slidenum">
              <a:rPr lang="en-US" smtClean="0">
                <a:latin typeface="Times New Roman" pitchFamily="18" charset="0"/>
                <a:ea typeface="MS PGothic" pitchFamily="34" charset="-128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latin typeface="Times New Roman" pitchFamily="18" charset="0"/>
              <a:ea typeface="MS PGothic" pitchFamily="34" charset="-128"/>
              <a:cs typeface="Arial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00100" y="744538"/>
            <a:ext cx="3141663" cy="235743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57648" y="3167564"/>
            <a:ext cx="5122230" cy="601457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15000"/>
              </a:lnSpc>
            </a:pP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Children learn all of the sounds on this chart. 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ja-JP" sz="1100" dirty="0">
                <a:latin typeface="Arial" pitchFamily="34" charset="0"/>
                <a:cs typeface="Arial" pitchFamily="34" charset="0"/>
              </a:rPr>
              <a:t>Once they know all of these sounds, they will be able to read any unfamiliar word.</a:t>
            </a:r>
          </a:p>
          <a:p>
            <a:pPr eaLnBrk="1" hangingPunct="1">
              <a:spcBef>
                <a:spcPct val="0"/>
              </a:spcBef>
            </a:pPr>
            <a:endParaRPr lang="en-US" altLang="ja-JP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406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teach children to words using the routine ‘Special Friends’, ‘Fred Talk’, read the word’.</a:t>
            </a:r>
          </a:p>
          <a:p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Children spot the ‘Special Friends’ (two letters that make one sound), Fred talk the word, and then read the whole word.</a:t>
            </a:r>
          </a:p>
          <a:p>
            <a:endParaRPr lang="en-US" dirty="0"/>
          </a:p>
          <a:p>
            <a:r>
              <a:rPr lang="en-US" dirty="0"/>
              <a:t>For example, ‘</a:t>
            </a:r>
            <a:r>
              <a:rPr lang="en-US" dirty="0" err="1"/>
              <a:t>sh</a:t>
            </a:r>
            <a:r>
              <a:rPr lang="en-US" dirty="0"/>
              <a:t>’, </a:t>
            </a:r>
            <a:r>
              <a:rPr lang="en-US" dirty="0" err="1"/>
              <a:t>sh</a:t>
            </a:r>
            <a:r>
              <a:rPr lang="en-US" dirty="0"/>
              <a:t>-</a:t>
            </a:r>
            <a:r>
              <a:rPr lang="en-US" dirty="0" err="1"/>
              <a:t>i</a:t>
            </a:r>
            <a:r>
              <a:rPr lang="en-US" dirty="0"/>
              <a:t>-p, ship.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456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of the words in the check are real words.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Half are nonsense words.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example,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glight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’, 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teb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 is a picture of an alien next to each word to remind the children that it isn’t a real word.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Nonsense words are used to assess children’s reading.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check that children will be able to read sounds the sounds they know in unfamiliar words.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read these words using the same routine as real words – ‘Special Friends, Fred Talk.’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Children who can read nonsense words will, very soon, be able to read any new word – for example – gargantuan, flailing, raucous, anticipation;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Reading new words increases children’s vocabulary 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rapidly.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58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our school, we aim to make sure that every child learns to read accurately by the end of Year 1 so they are set up for success in school and in life.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 soon as we spot a child who needs extra practice learning to read sounds and words, we teach them one-to-one for a few minutes every day.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305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week, we will send home film links to lessons that match the sounds and words your child has been learning in school.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Plus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5-minute Word Challenge films.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2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uses the Virtual Classroom in school. 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Children are familiar with the VC teachers and characters – and interact with them as they would their own teacher.</a:t>
            </a:r>
            <a:r>
              <a:rPr lang="en-GB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Watch these films with your child to help them to practise reading the sounds and words until they can read them speedily.</a:t>
            </a:r>
          </a:p>
          <a:p>
            <a:pPr>
              <a:lnSpc>
                <a:spcPts val="1500"/>
              </a:lnSpc>
            </a:pPr>
            <a:r>
              <a:rPr lang="en-GB" sz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The more they practise using these films, the quicker they’ll learn to read.</a:t>
            </a:r>
            <a:r>
              <a:rPr lang="en-GB" sz="800" dirty="0">
                <a:effectLst/>
              </a:rPr>
              <a:t> </a:t>
            </a:r>
            <a:endParaRPr lang="en-GB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lnSpc>
                <a:spcPts val="1500"/>
              </a:lnSpc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Simply click the link or scan the QR code and watch on a tablet or other device.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Let’s have a look at one of these films on the Virtual Classroom.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a Set 2 or 3 Word Challenge film from the virtual classroom.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1A61AF0-59CC-4D82-B182-5DFC7F9ACF1F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480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i="1" kern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+mn-ea"/>
                <a:cs typeface="+mn-cs"/>
              </a:rPr>
              <a:t>Discuss the one that is applicable to your school: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kern="12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+mn-ea"/>
              <a:cs typeface="+mn-cs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child will also bring home a My Set 2 and 3 Speed Sounds books</a:t>
            </a:r>
            <a:r>
              <a:rPr lang="en-US" sz="18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practise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reading and writing the Set 2 and 3 sounds and words.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 are instructions for you inside cover of the book.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GB" sz="18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week, your child will bring home the Speed Sounds cards they have been taught to practise reading sounds speedily.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can purchase Set 2/3 flashcards or My Reading and Writing Kit ages 5-7 becoming a reader to support your child with Set 2 sounds at home if you wish.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167F53-BA33-7E40-958D-01A6607E9B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19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266" y="0"/>
            <a:ext cx="9137468" cy="685800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067944" y="4221088"/>
            <a:ext cx="5076056" cy="1181993"/>
          </a:xfrm>
        </p:spPr>
        <p:txBody>
          <a:bodyPr anchor="ctr">
            <a:normAutofit/>
          </a:bodyPr>
          <a:lstStyle>
            <a:lvl1pPr>
              <a:lnSpc>
                <a:spcPct val="9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4EBE64A-402B-1A5B-1D48-A271DF4312CD}"/>
              </a:ext>
            </a:extLst>
          </p:cNvPr>
          <p:cNvSpPr/>
          <p:nvPr userDrawn="1"/>
        </p:nvSpPr>
        <p:spPr>
          <a:xfrm>
            <a:off x="4572000" y="6485021"/>
            <a:ext cx="4572000" cy="3729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7735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7" y="1385394"/>
            <a:ext cx="8639175" cy="5040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6264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PPT_RM_page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40" y="0"/>
            <a:ext cx="9180512" cy="6858000"/>
          </a:xfrm>
          <a:prstGeom prst="rect">
            <a:avLst/>
          </a:prstGeom>
        </p:spPr>
      </p:pic>
      <p:sp>
        <p:nvSpPr>
          <p:cNvPr id="7" name="Rectangle 3"/>
          <p:cNvSpPr/>
          <p:nvPr userDrawn="1"/>
        </p:nvSpPr>
        <p:spPr>
          <a:xfrm>
            <a:off x="323527" y="1151032"/>
            <a:ext cx="8640961" cy="45719"/>
          </a:xfrm>
          <a:prstGeom prst="rect">
            <a:avLst/>
          </a:prstGeom>
          <a:solidFill>
            <a:srgbClr val="3B9EA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3528" y="260649"/>
            <a:ext cx="7478713" cy="864096"/>
          </a:xfrm>
        </p:spPr>
        <p:txBody>
          <a:bodyPr anchor="b"/>
          <a:lstStyle/>
          <a:p>
            <a:br>
              <a:rPr lang="en-GB" dirty="0"/>
            </a:br>
            <a:r>
              <a:rPr lang="en-GB" dirty="0"/>
              <a:t>Click to edit Master title style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04DBCEF-19A6-4004-B125-9F3899656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323527" y="1385394"/>
            <a:ext cx="4246885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4700017" y="1385394"/>
            <a:ext cx="4254624" cy="4968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4975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Placeholder 1"/>
          <p:cNvSpPr>
            <a:spLocks noGrp="1"/>
          </p:cNvSpPr>
          <p:nvPr>
            <p:ph type="title"/>
          </p:nvPr>
        </p:nvSpPr>
        <p:spPr bwMode="auto">
          <a:xfrm>
            <a:off x="323850" y="333375"/>
            <a:ext cx="747871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23850" y="1495425"/>
            <a:ext cx="8639175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288" y="6356350"/>
            <a:ext cx="21955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F6C09D9-D1B6-4568-8B87-5A6249D0DBD1}" type="datetime1">
              <a:rPr lang="en-US"/>
              <a:pPr>
                <a:defRPr/>
              </a:pPr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Copyright Ruth Miskin Literacy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4098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2D2D2D">
                    <a:tint val="75000"/>
                  </a:srgbClr>
                </a:solidFill>
                <a:latin typeface="Garamond" pitchFamily="18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D366FC25-FCA6-4D86-A84B-F6C8160D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95288" y="188913"/>
            <a:ext cx="8567737" cy="144462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368" name="Picture 9" descr="RM_shape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43888" y="404813"/>
            <a:ext cx="6889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>
            <a:off x="323850" y="188913"/>
            <a:ext cx="0" cy="6480175"/>
          </a:xfrm>
          <a:prstGeom prst="line">
            <a:avLst/>
          </a:prstGeom>
          <a:ln>
            <a:prstDash val="sysDot"/>
          </a:ln>
          <a:effectLst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0" name="Picture 9" descr="PPT_RM_page.jpg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1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3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4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5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  <p:hf sldNum="0"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 kern="1200">
          <a:solidFill>
            <a:srgbClr val="787878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000" b="1">
          <a:solidFill>
            <a:srgbClr val="787878"/>
          </a:solidFill>
          <a:latin typeface="Arial" pitchFamily="34" charset="0"/>
        </a:defRPr>
      </a:lvl9pPr>
    </p:titleStyle>
    <p:bodyStyle>
      <a:lvl1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algn="l" rtl="0" eaLnBrk="1" fontAlgn="base" hangingPunct="1">
        <a:lnSpc>
          <a:spcPct val="90000"/>
        </a:lnSpc>
        <a:spcBef>
          <a:spcPct val="20000"/>
        </a:spcBef>
        <a:spcAft>
          <a:spcPct val="0"/>
        </a:spcAft>
        <a:buFont typeface="Arial" charset="0"/>
        <a:defRPr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uthmiskin.com/parentsandcarers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oxfordowl.co.uk/Reading/" TargetMode="External"/><Relationship Id="rId4" Type="http://schemas.openxmlformats.org/officeDocument/2006/relationships/hyperlink" Target="https://www.facebook.com/miskin.education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3ImrUwhzHc?si=q-ETNrpj3ACN9eFz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4283900" y="4221088"/>
            <a:ext cx="4860099" cy="1181993"/>
          </a:xfrm>
        </p:spPr>
        <p:txBody>
          <a:bodyPr>
            <a:noAutofit/>
          </a:bodyPr>
          <a:lstStyle/>
          <a:p>
            <a:r>
              <a:rPr lang="en-US" sz="2800" dirty="0"/>
              <a:t>Parent Meeting </a:t>
            </a:r>
            <a:br>
              <a:rPr lang="en-US" sz="2800" dirty="0"/>
            </a:br>
            <a:r>
              <a:rPr lang="en-US" sz="2800" dirty="0"/>
              <a:t>Phonics Screening Check</a:t>
            </a:r>
          </a:p>
        </p:txBody>
      </p:sp>
    </p:spTree>
    <p:extLst>
      <p:ext uri="{BB962C8B-B14F-4D97-AF65-F5344CB8AC3E}">
        <p14:creationId xmlns:p14="http://schemas.microsoft.com/office/powerpoint/2010/main" val="1449078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BF1B9-23AD-D3A3-BA60-5BE68FA594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Practice at home</a:t>
            </a: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75FD9A27-766C-39CD-1B93-051DFA5A9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9988">
            <a:off x="5419302" y="3212440"/>
            <a:ext cx="67217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4F05C47-92F5-C6C4-4787-40794FA58E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1248">
            <a:off x="4881407" y="3062758"/>
            <a:ext cx="752959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EE9384B1-7A64-F60E-C16E-1DAF86F91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42" y="2991349"/>
            <a:ext cx="709647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Icon&#10;&#10;Description automatically generated with medium confidence">
            <a:extLst>
              <a:ext uri="{FF2B5EF4-FFF2-40B4-BE49-F238E27FC236}">
                <a16:creationId xmlns:a16="http://schemas.microsoft.com/office/drawing/2014/main" id="{39CF1E34-2C16-90C2-5408-0E089031E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4076">
            <a:off x="3931280" y="3062757"/>
            <a:ext cx="693254" cy="10434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855C131-B1F1-B62F-9406-DD5D758447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0984">
            <a:off x="3462092" y="3168882"/>
            <a:ext cx="713941" cy="10434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picture containing text, automaton&#10;&#10;Description automatically generated">
            <a:extLst>
              <a:ext uri="{FF2B5EF4-FFF2-40B4-BE49-F238E27FC236}">
                <a16:creationId xmlns:a16="http://schemas.microsoft.com/office/drawing/2014/main" id="{DDE7551E-80E0-94C3-4852-891D6C0F29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721" y="2616038"/>
            <a:ext cx="1393390" cy="208122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342ACDE-04E3-376F-BB92-F9ACC2280435}"/>
              </a:ext>
            </a:extLst>
          </p:cNvPr>
          <p:cNvSpPr/>
          <p:nvPr/>
        </p:nvSpPr>
        <p:spPr>
          <a:xfrm>
            <a:off x="1849508" y="2630927"/>
            <a:ext cx="718512" cy="16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91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F2CC8-DE15-654D-9D80-DC0A1706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I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6C960-CBF0-1745-812E-85F7F74887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GB" dirty="0"/>
              <a:t>Help your child to use </a:t>
            </a:r>
            <a:r>
              <a:rPr lang="en-US" dirty="0"/>
              <a:t>‘Special Friends’, ‘Fred Talk’ to read words.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Practise reading sounds speedily.       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Watch the Virtual Classroom films together.   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Listen to your child read their Storybook   every day.</a:t>
            </a:r>
          </a:p>
        </p:txBody>
      </p:sp>
    </p:spTree>
    <p:extLst>
      <p:ext uri="{BB962C8B-B14F-4D97-AF65-F5344CB8AC3E}">
        <p14:creationId xmlns:p14="http://schemas.microsoft.com/office/powerpoint/2010/main" val="254120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883CF-ABF9-984B-9FFC-62BB643E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Video Tutorials (</a:t>
            </a:r>
            <a:r>
              <a:rPr lang="en-US" dirty="0" err="1"/>
              <a:t>ruthmiskin.com</a:t>
            </a:r>
            <a:r>
              <a:rPr lang="en-US" dirty="0"/>
              <a:t>)</a:t>
            </a:r>
          </a:p>
        </p:txBody>
      </p:sp>
      <p:pic>
        <p:nvPicPr>
          <p:cNvPr id="5" name="Content Placeholder 4" descr="A screenshot of a video&#10;&#10;AI-generated content may be incorrect.">
            <a:extLst>
              <a:ext uri="{FF2B5EF4-FFF2-40B4-BE49-F238E27FC236}">
                <a16:creationId xmlns:a16="http://schemas.microsoft.com/office/drawing/2014/main" id="{1029C800-90C3-9AB5-46DF-61CC747EF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40323" y="1385888"/>
            <a:ext cx="4406229" cy="5040312"/>
          </a:xfrm>
        </p:spPr>
      </p:pic>
    </p:spTree>
    <p:extLst>
      <p:ext uri="{BB962C8B-B14F-4D97-AF65-F5344CB8AC3E}">
        <p14:creationId xmlns:p14="http://schemas.microsoft.com/office/powerpoint/2010/main" val="37400716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Online resources available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Ruth Miskin Families Page:</a:t>
            </a:r>
          </a:p>
          <a:p>
            <a:r>
              <a:rPr lang="en-US" dirty="0">
                <a:hlinkClick r:id="rId3"/>
              </a:rPr>
              <a:t>https://www.ruthmiskin.com/parentsandcarers/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Ruth Miskin Facebook:</a:t>
            </a:r>
          </a:p>
          <a:p>
            <a:r>
              <a:rPr lang="en-US" dirty="0">
                <a:hlinkClick r:id="rId4"/>
              </a:rPr>
              <a:t>https://www.facebook.com/miskin.education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Free e-books for home reading:</a:t>
            </a:r>
          </a:p>
          <a:p>
            <a:r>
              <a:rPr lang="en-US" dirty="0">
                <a:hlinkClick r:id="rId5"/>
              </a:rPr>
              <a:t>http://www.oxfordowl.co.uk/Reading/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6323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37505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Any questions?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72DBF38-5835-E687-B04E-4ADBC1733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896" y="2153520"/>
            <a:ext cx="4682207" cy="318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33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36" y="260649"/>
            <a:ext cx="8640951" cy="864096"/>
          </a:xfrm>
        </p:spPr>
        <p:txBody>
          <a:bodyPr/>
          <a:lstStyle/>
          <a:p>
            <a:r>
              <a:rPr lang="en-US" dirty="0"/>
              <a:t>Reading </a:t>
            </a:r>
            <a:r>
              <a:rPr lang="en-GB" dirty="0"/>
              <a:t>changes everything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5A5A5A"/>
                </a:solidFill>
              </a:rPr>
              <a:t>Teach a child to read and keep that child reading and we will change everything.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And I mean everything.</a:t>
            </a:r>
          </a:p>
          <a:p>
            <a:endParaRPr lang="en-US" b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sz="1800" i="1" dirty="0"/>
              <a:t>Jeanette Winterson</a:t>
            </a:r>
            <a:endParaRPr lang="en-US" sz="1800" b="1" i="1" dirty="0">
              <a:solidFill>
                <a:schemeClr val="accent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2882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D1930-DA65-1D4E-8A1A-8B2F9CEA7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Phonics Screening Check?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85F38-98DE-4746-A2A4-771CDD0D9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 word-reading test at the end of Year 1.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Children read 40 words.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B3F2236-0CEB-473A-9723-37322BC6F5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824" y="3024974"/>
            <a:ext cx="2017951" cy="28592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4B5187-94CD-4BAD-87C4-3211B15A0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08" y="3024974"/>
            <a:ext cx="4499238" cy="315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8E8D-5E71-4446-A942-840196A1D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the check look like?</a:t>
            </a:r>
          </a:p>
        </p:txBody>
      </p:sp>
      <p:pic>
        <p:nvPicPr>
          <p:cNvPr id="4" name="Online Media 3">
            <a:hlinkClick r:id="" action="ppaction://media"/>
            <a:extLst>
              <a:ext uri="{FF2B5EF4-FFF2-40B4-BE49-F238E27FC236}">
                <a16:creationId xmlns:a16="http://schemas.microsoft.com/office/drawing/2014/main" id="{3DB67161-7A01-46B5-A235-B3DCCC6B7F0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943217" y="1614668"/>
            <a:ext cx="7274046" cy="409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211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mplex_Speed_Sounds_Chart.pdf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75" t="7912" r="8731" b="12963"/>
          <a:stretch/>
        </p:blipFill>
        <p:spPr>
          <a:xfrm>
            <a:off x="2555630" y="1256818"/>
            <a:ext cx="4320626" cy="5548345"/>
          </a:xfrm>
          <a:prstGeom prst="rect">
            <a:avLst/>
          </a:prstGeom>
        </p:spPr>
      </p:pic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>
                <a:solidFill>
                  <a:schemeClr val="accent5"/>
                </a:solidFill>
              </a:rPr>
              <a:t>Speed Sounds Set 3</a:t>
            </a:r>
          </a:p>
        </p:txBody>
      </p:sp>
    </p:spTree>
    <p:extLst>
      <p:ext uri="{BB962C8B-B14F-4D97-AF65-F5344CB8AC3E}">
        <p14:creationId xmlns:p14="http://schemas.microsoft.com/office/powerpoint/2010/main" val="137082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1469F-21DD-8648-90F1-2E26C8476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9"/>
            <a:ext cx="8205617" cy="864096"/>
          </a:xfrm>
        </p:spPr>
        <p:txBody>
          <a:bodyPr/>
          <a:lstStyle/>
          <a:p>
            <a:r>
              <a:rPr lang="en-US" dirty="0"/>
              <a:t>‘Special Friends’, ‘Fred Talk’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978140-5EAA-1D40-BB07-5D4020AE85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76009" y="1828800"/>
            <a:ext cx="7391980" cy="3552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063684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D0C9C-3D1A-1B43-89FB-E992F8876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Nonsense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F3701B-E3AE-3643-B41D-8D2F98D69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3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83FF7B-A559-5041-BADD-DDD84C8E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32" y="3493582"/>
            <a:ext cx="3878317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363FE7-69DB-F341-B5ED-51227FAD8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5852" y="1731717"/>
            <a:ext cx="3878316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BAF87B-3D93-8545-A864-2482BDC970C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77"/>
          <a:stretch/>
        </p:blipFill>
        <p:spPr>
          <a:xfrm>
            <a:off x="4792523" y="3493582"/>
            <a:ext cx="3881645" cy="151809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336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CD058-F7B3-EDD5-1138-EF0DD6FFD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 every child to 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71F02-B2C1-0F25-95A6-778569FF19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A person and a child sitting at a table&#10;&#10;Description automatically generated with low confidence">
            <a:extLst>
              <a:ext uri="{FF2B5EF4-FFF2-40B4-BE49-F238E27FC236}">
                <a16:creationId xmlns:a16="http://schemas.microsoft.com/office/drawing/2014/main" id="{4F6B4C1E-5CB0-92F2-2673-6182FD681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35" y="1544117"/>
            <a:ext cx="7845129" cy="440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627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8720"/>
            <a:ext cx="8635412" cy="864096"/>
          </a:xfrm>
        </p:spPr>
        <p:txBody>
          <a:bodyPr/>
          <a:lstStyle/>
          <a:p>
            <a:r>
              <a:rPr lang="en-US" dirty="0"/>
              <a:t>Virtual Classroom films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DCF29F-5515-690E-1F3F-7B1736B65C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6" name="Picture 5" descr="A person and child standing in front of a sign&#10;&#10;AI-generated content may be incorrect.">
            <a:extLst>
              <a:ext uri="{FF2B5EF4-FFF2-40B4-BE49-F238E27FC236}">
                <a16:creationId xmlns:a16="http://schemas.microsoft.com/office/drawing/2014/main" id="{9C0A0B07-9A6A-204E-D054-5390732B3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2527350"/>
            <a:ext cx="4177360" cy="2433918"/>
          </a:xfrm>
          <a:prstGeom prst="rect">
            <a:avLst/>
          </a:prstGeom>
        </p:spPr>
      </p:pic>
      <p:pic>
        <p:nvPicPr>
          <p:cNvPr id="8" name="Picture 7" descr="A cartoon of a child giving thumbs up&#10;&#10;AI-generated content may be incorrect.">
            <a:extLst>
              <a:ext uri="{FF2B5EF4-FFF2-40B4-BE49-F238E27FC236}">
                <a16:creationId xmlns:a16="http://schemas.microsoft.com/office/drawing/2014/main" id="{52E835E3-056F-467A-FDF9-F8D525ABF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114" y="2540797"/>
            <a:ext cx="4340827" cy="243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94669"/>
      </p:ext>
    </p:extLst>
  </p:cSld>
  <p:clrMapOvr>
    <a:masterClrMapping/>
  </p:clrMapOvr>
</p:sld>
</file>

<file path=ppt/theme/theme1.xml><?xml version="1.0" encoding="utf-8"?>
<a:theme xmlns:a="http://schemas.openxmlformats.org/drawingml/2006/main" name="NEW Phonics Template">
  <a:themeElements>
    <a:clrScheme name="Custom 4">
      <a:dk1>
        <a:srgbClr val="2D2D2D"/>
      </a:dk1>
      <a:lt1>
        <a:sysClr val="window" lastClr="FFFFFF"/>
      </a:lt1>
      <a:dk2>
        <a:srgbClr val="5A5A5A"/>
      </a:dk2>
      <a:lt2>
        <a:srgbClr val="EEECE1"/>
      </a:lt2>
      <a:accent1>
        <a:srgbClr val="FFC000"/>
      </a:accent1>
      <a:accent2>
        <a:srgbClr val="FFD200"/>
      </a:accent2>
      <a:accent3>
        <a:srgbClr val="CF9C00"/>
      </a:accent3>
      <a:accent4>
        <a:srgbClr val="A0A0A0"/>
      </a:accent4>
      <a:accent5>
        <a:srgbClr val="787878"/>
      </a:accent5>
      <a:accent6>
        <a:srgbClr val="5A5A5A"/>
      </a:accent6>
      <a:hlink>
        <a:srgbClr val="CF9C00"/>
      </a:hlink>
      <a:folHlink>
        <a:srgbClr val="787878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7D1AFDE363394FB0A1E3A52CA664CD" ma:contentTypeVersion="18" ma:contentTypeDescription="Create a new document." ma:contentTypeScope="" ma:versionID="e88fbd9444d166bde9ac2c9ac7f8c0ce">
  <xsd:schema xmlns:xsd="http://www.w3.org/2001/XMLSchema" xmlns:xs="http://www.w3.org/2001/XMLSchema" xmlns:p="http://schemas.microsoft.com/office/2006/metadata/properties" xmlns:ns2="9a8f53b2-13a3-4793-90e7-10226504b3c4" xmlns:ns3="e3eab8b6-c0c4-41d5-9873-d73174f14db4" targetNamespace="http://schemas.microsoft.com/office/2006/metadata/properties" ma:root="true" ma:fieldsID="a37b41880412a4737e75f356d32fb4b0" ns2:_="" ns3:_="">
    <xsd:import namespace="9a8f53b2-13a3-4793-90e7-10226504b3c4"/>
    <xsd:import namespace="e3eab8b6-c0c4-41d5-9873-d73174f14db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LengthInSeconds" minOccurs="0"/>
                <xsd:element ref="ns3:DateandTimeModified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8f53b2-13a3-4793-90e7-10226504b3c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851b88b5-1e03-4004-8c48-28539b4b26ed}" ma:internalName="TaxCatchAll" ma:showField="CatchAllData" ma:web="9a8f53b2-13a3-4793-90e7-10226504b3c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eab8b6-c0c4-41d5-9873-d73174f14db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eandTimeModified" ma:index="23" nillable="true" ma:displayName="Date and Time Modified" ma:format="DateTime" ma:internalName="DateandTimeModified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22edab9a-dc9d-426e-90cc-a0414d65d0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DD721F-5C7C-4594-B57D-8FF2402C6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8f53b2-13a3-4793-90e7-10226504b3c4"/>
    <ds:schemaRef ds:uri="e3eab8b6-c0c4-41d5-9873-d73174f14d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F11ADF-2FC6-4EBB-B614-F07692C24FA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1209377-E1C5-45D0-A55B-80E41E5CA9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Presentation1.potx</Template>
  <TotalTime>825</TotalTime>
  <Words>1063</Words>
  <Application>Microsoft Office PowerPoint</Application>
  <PresentationFormat>On-screen Show (4:3)</PresentationFormat>
  <Paragraphs>124</Paragraphs>
  <Slides>15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ＭＳ Ｐゴシック</vt:lpstr>
      <vt:lpstr>Arial</vt:lpstr>
      <vt:lpstr>Calibri</vt:lpstr>
      <vt:lpstr>Calibri Light</vt:lpstr>
      <vt:lpstr>Garamond</vt:lpstr>
      <vt:lpstr>Times New Roman</vt:lpstr>
      <vt:lpstr>NEW Phonics Template</vt:lpstr>
      <vt:lpstr>Parent Meeting  Phonics Screening Check</vt:lpstr>
      <vt:lpstr>Reading changes everything</vt:lpstr>
      <vt:lpstr>What is the Phonics Screening Check?</vt:lpstr>
      <vt:lpstr>What does the check look like?</vt:lpstr>
      <vt:lpstr>Speed Sounds Set 3</vt:lpstr>
      <vt:lpstr>‘Special Friends’, ‘Fred Talk’</vt:lpstr>
      <vt:lpstr>Nonsense words</vt:lpstr>
      <vt:lpstr>Teach every child to read</vt:lpstr>
      <vt:lpstr>Virtual Classroom films</vt:lpstr>
      <vt:lpstr>Practice at home</vt:lpstr>
      <vt:lpstr>What can I do?</vt:lpstr>
      <vt:lpstr>Free Video Tutorials (ruthmiskin.com)</vt:lpstr>
      <vt:lpstr>Online resources available</vt:lpstr>
      <vt:lpstr>Reading changes everything</vt:lpstr>
      <vt:lpstr>Any questions?</vt:lpstr>
    </vt:vector>
  </TitlesOfParts>
  <Company>Ruth Miskin Literacy Limited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Victoria Steenson</dc:creator>
  <cp:lastModifiedBy>Zoe Baker</cp:lastModifiedBy>
  <cp:revision>134</cp:revision>
  <dcterms:created xsi:type="dcterms:W3CDTF">2015-11-23T14:36:59Z</dcterms:created>
  <dcterms:modified xsi:type="dcterms:W3CDTF">2025-04-29T13:37:42Z</dcterms:modified>
</cp:coreProperties>
</file>